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77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453" r:id="rId22"/>
    <p:sldId id="454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  <p:sldId id="465" r:id="rId34"/>
    <p:sldId id="466" r:id="rId35"/>
    <p:sldId id="467" r:id="rId36"/>
    <p:sldId id="468" r:id="rId37"/>
    <p:sldId id="469" r:id="rId38"/>
    <p:sldId id="470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  <p:sldId id="483" r:id="rId52"/>
    <p:sldId id="484" r:id="rId53"/>
    <p:sldId id="485" r:id="rId54"/>
    <p:sldId id="486" r:id="rId55"/>
    <p:sldId id="487" r:id="rId56"/>
    <p:sldId id="488" r:id="rId57"/>
    <p:sldId id="489" r:id="rId58"/>
    <p:sldId id="490" r:id="rId59"/>
    <p:sldId id="491" r:id="rId60"/>
    <p:sldId id="492" r:id="rId61"/>
    <p:sldId id="493" r:id="rId62"/>
    <p:sldId id="494" r:id="rId63"/>
    <p:sldId id="495" r:id="rId64"/>
    <p:sldId id="496" r:id="rId65"/>
    <p:sldId id="497" r:id="rId66"/>
    <p:sldId id="498" r:id="rId67"/>
    <p:sldId id="499" r:id="rId68"/>
    <p:sldId id="500" r:id="rId69"/>
    <p:sldId id="501" r:id="rId70"/>
    <p:sldId id="502" r:id="rId71"/>
    <p:sldId id="503" r:id="rId72"/>
    <p:sldId id="436" r:id="rId73"/>
    <p:sldId id="304" r:id="rId74"/>
    <p:sldId id="439" r:id="rId75"/>
    <p:sldId id="306" r:id="rId76"/>
  </p:sldIdLst>
  <p:sldSz cx="9144000" cy="5143500" type="screen16x9"/>
  <p:notesSz cx="6858000" cy="9144000"/>
  <p:embeddedFontLst>
    <p:embeddedFont>
      <p:font typeface="Arial Unicode MS" panose="020B0604020202020204" charset="-128"/>
      <p:regular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Segoe UI" panose="020B0502040204020203" pitchFamily="34" charset="0"/>
      <p:regular r:id="rId87"/>
      <p:bold r:id="rId88"/>
      <p:italic r:id="rId89"/>
      <p:boldItalic r:id="rId90"/>
    </p:embeddedFont>
    <p:embeddedFont>
      <p:font typeface="Roboto" panose="020B060402020202020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6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578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277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211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46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723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045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216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089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189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103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904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524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322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451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171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496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424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598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169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596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04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512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540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1163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825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547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745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5206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518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11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0013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601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1001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2598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863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0190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7674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9346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2814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6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7612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0569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1488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5478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661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18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286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8994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755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155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8572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33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5378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609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3774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416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1889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7807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832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899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6157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5998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28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27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5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keywords/new-modifie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654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Функциональное </a:t>
            </a:r>
            <a:r>
              <a:rPr lang="ru-RU" sz="1200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</a:t>
            </a:r>
            <a:r>
              <a:rPr lang="ru-RU" sz="1200"/>
              <a:t>перемешанного </a:t>
            </a:r>
            <a:r>
              <a:rPr lang="ru-RU" sz="1200" smtClean="0"/>
              <a:t>кода («</a:t>
            </a:r>
            <a:r>
              <a:rPr lang="ru-RU" sz="1200" dirty="0" smtClean="0"/>
              <a:t>спагетти-кода).</a:t>
            </a:r>
            <a:endParaRPr lang="en-US" sz="1200" dirty="0" smtClean="0"/>
          </a:p>
          <a:p>
            <a:endParaRPr lang="en-US" sz="1200" dirty="0"/>
          </a:p>
          <a:p>
            <a:r>
              <a:rPr lang="ru-RU" sz="1200" dirty="0"/>
              <a:t>Минусы использования функционального программирования </a:t>
            </a:r>
            <a:r>
              <a:rPr lang="ru-RU" sz="1200" b="1" dirty="0"/>
              <a:t>для крупных проектов</a:t>
            </a:r>
            <a:r>
              <a:rPr lang="ru-RU" sz="1200" dirty="0"/>
              <a:t>:</a:t>
            </a:r>
          </a:p>
          <a:p>
            <a:pPr marL="342900" indent="-342900">
              <a:buAutoNum type="arabicPeriod"/>
            </a:pPr>
            <a:r>
              <a:rPr lang="ru-RU" sz="1200" dirty="0"/>
              <a:t>Сложно управлять кодом в виду того, что</a:t>
            </a:r>
            <a:r>
              <a:rPr lang="en-US" sz="1200" dirty="0"/>
              <a:t> </a:t>
            </a:r>
            <a:r>
              <a:rPr lang="ru-RU" sz="1200" dirty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sz="1200" dirty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sz="1200" dirty="0"/>
              <a:t>Необходимо было копировать код и, как следствие, его дублировать.</a:t>
            </a:r>
          </a:p>
          <a:p>
            <a:endParaRPr lang="en-US" sz="1200" dirty="0" smtClean="0"/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72" y="1633307"/>
            <a:ext cx="3375668" cy="225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7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95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5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978013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77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825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8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В </a:t>
            </a:r>
            <a:r>
              <a:rPr lang="en-US" dirty="0" smtClean="0"/>
              <a:t>C# </a:t>
            </a: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21744" y="746826"/>
            <a:ext cx="29179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Coder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Поле(я)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salary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Свойство(а)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{   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200" dirty="0" smtClean="0">
                <a:latin typeface="Consolas"/>
              </a:rPr>
              <a:t> {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;} }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Метод(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WriteCode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Конструктор(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Coder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</a:t>
            </a:r>
          </a:p>
          <a:p>
            <a:r>
              <a:rPr lang="en-US" sz="1200" dirty="0" smtClean="0">
                <a:latin typeface="Consolas"/>
              </a:rPr>
              <a:t>    {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  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03" y="1539438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23469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/>
          </p:nvPr>
        </p:nvGraphicFramePr>
        <p:xfrm>
          <a:off x="500550" y="259404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309" y="2639986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369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907597" y="3639946"/>
            <a:ext cx="2677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RunEngine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8091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182527" y="2612193"/>
            <a:ext cx="2905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Engine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GetAir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angularVelocity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435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27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ru-RU" dirty="0" smtClean="0">
                <a:solidFill>
                  <a:srgbClr val="0000FF"/>
                </a:solidFill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3" y="2087998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782791" y="1424970"/>
            <a:ext cx="315941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SuperCar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200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Переопределение не </a:t>
            </a:r>
            <a:r>
              <a:rPr lang="ru-RU" sz="11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обязательно</a:t>
            </a:r>
            <a:endParaRPr lang="ru-RU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389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Best Practice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215777"/>
            <a:ext cx="776688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Всегда обозначайте минимально-необходимый модификатор доступа.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Для членов класса действует правила:</a:t>
            </a:r>
          </a:p>
          <a:p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2.1 Для полей – модификатор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private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Для свойств –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public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Для методов – зависит от способа использования.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973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389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61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790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662249" cy="369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295400"/>
            <a:ext cx="4019928" cy="24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347752" cy="359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 случае интерфейсов, как правило – это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реализация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b="1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b="1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 Стоит отметить, что классы наследуются от классов, а в случае с интерфейсами – реализуют их.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</a:t>
            </a:r>
            <a:r>
              <a:rPr lang="ru-RU" i="1" dirty="0" smtClean="0">
                <a:solidFill>
                  <a:schemeClr val="tx1"/>
                </a:solidFill>
              </a:rPr>
              <a:t>быть реализован</a:t>
            </a:r>
            <a:r>
              <a:rPr lang="ru-RU" dirty="0" smtClean="0">
                <a:solidFill>
                  <a:schemeClr val="tx1"/>
                </a:solidFill>
              </a:rPr>
              <a:t>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92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04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3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3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3156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С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может наследовать возможности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b="1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26197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3807562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455399" y="1095841"/>
            <a:ext cx="439705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BaseClass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SomeMethod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{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         </a:t>
            </a:r>
            <a:r>
              <a:rPr lang="en-US" sz="1200" dirty="0" err="1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(); </a:t>
            </a:r>
          </a:p>
          <a:p>
            <a:r>
              <a:rPr lang="en-US" sz="1200" dirty="0" smtClean="0">
                <a:latin typeface="Consolas"/>
              </a:rPr>
              <a:t>  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() :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8219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/>
              <a:t>Подраздел: нюансы наследования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50273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</a:t>
            </a:r>
            <a:r>
              <a:rPr lang="en-US" dirty="0" smtClean="0"/>
              <a:t> </a:t>
            </a:r>
            <a:r>
              <a:rPr lang="ru-RU" dirty="0" smtClean="0"/>
              <a:t>Конструктору нужно задать явное наследование конструктора от базового класс через</a:t>
            </a:r>
            <a:r>
              <a:rPr lang="en-US" dirty="0" smtClean="0"/>
              <a:t> </a:t>
            </a:r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base</a:t>
            </a:r>
            <a:r>
              <a:rPr lang="en-US" dirty="0" smtClean="0"/>
              <a:t>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val="24970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классы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088" y="3277359"/>
            <a:ext cx="6278274" cy="106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4771449" y="1502159"/>
            <a:ext cx="336609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ChildSealed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 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709205" y="1507014"/>
            <a:ext cx="38566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 запечатанного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sealed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класса наследование запрещено.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4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методы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17869" y="1035754"/>
            <a:ext cx="476838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Метод переопределен и запечатан (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sealed)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Попытка переопределения метода приведет к ошибке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Bulldog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Ошибка компиляции!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Speak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запечатан в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Dog.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35562" y="1132662"/>
            <a:ext cx="334115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Переопределить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-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 нельзя.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8753" y="3957335"/>
            <a:ext cx="5975754" cy="88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9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617151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Конструкторы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17151" y="1233888"/>
            <a:ext cx="812638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 Однако конструктор ОБЯЗАН вызвать конструктор базового класса.</a:t>
            </a:r>
          </a:p>
          <a:p>
            <a:r>
              <a:rPr lang="ru-RU" dirty="0" smtClean="0"/>
              <a:t>Сначала выполняется код конструктора родителя, а затем код конструктора потомка.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7151" y="2288817"/>
            <a:ext cx="467263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Если в базовом классе нет конструктора без параметров — обязателен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ru-RU" dirty="0" smtClean="0"/>
              <a:t>. 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</a:t>
            </a:r>
            <a:r>
              <a:rPr lang="ru-RU" sz="1200" dirty="0" smtClean="0">
                <a:latin typeface="Consolas"/>
              </a:rPr>
              <a:t>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: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ru-RU" sz="1200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5406509" y="2288817"/>
            <a:ext cx="313607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Исключением являются конструкторы без параметров.</a:t>
            </a:r>
          </a:p>
          <a:p>
            <a:endParaRPr lang="en-US" sz="12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() {}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53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Статические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580330" y="1206306"/>
            <a:ext cx="3506854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Для статических членов справедливо следующее:</a:t>
            </a:r>
          </a:p>
          <a:p>
            <a:pPr marL="342900" indent="-342900">
              <a:buAutoNum type="arabicPeriod"/>
            </a:pPr>
            <a:r>
              <a:rPr lang="ru-RU" dirty="0" smtClean="0"/>
              <a:t>Статические члены доступны в производном классе.</a:t>
            </a:r>
          </a:p>
          <a:p>
            <a:pPr marL="342900" indent="-342900">
              <a:buAutoNum type="arabicPeriod"/>
            </a:pPr>
            <a:r>
              <a:rPr lang="ru-RU" dirty="0" smtClean="0"/>
              <a:t>Их поведение привязано к типу, а не к объекту.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 переопределяются.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84825" y="1255514"/>
            <a:ext cx="40043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Derived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Derived</a:t>
            </a:r>
            <a:endParaRPr lang="en-US" sz="1100" dirty="0" smtClean="0">
              <a:latin typeface="Consolas"/>
            </a:endParaRPr>
          </a:p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Base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   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Base"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Derived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Derived"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773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25127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Приватные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550" y="1059928"/>
            <a:ext cx="8085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Приватные члены в C# </a:t>
            </a:r>
            <a:r>
              <a:rPr lang="ru-RU" sz="1200" b="1" dirty="0" smtClean="0"/>
              <a:t>не наследуются в прямом смысле</a:t>
            </a:r>
            <a:r>
              <a:rPr lang="ru-RU" sz="1200" dirty="0" smtClean="0"/>
              <a:t> — к ним </a:t>
            </a:r>
            <a:r>
              <a:rPr lang="ru-RU" sz="1200" b="1" dirty="0" smtClean="0"/>
              <a:t>нет доступа из кода в производном классе</a:t>
            </a:r>
            <a:r>
              <a:rPr lang="ru-RU" sz="1200" dirty="0" smtClean="0"/>
              <a:t>, даже если находятся в иерархии.</a:t>
            </a:r>
          </a:p>
          <a:p>
            <a:r>
              <a:rPr lang="ru-RU" sz="1200" dirty="0" smtClean="0"/>
              <a:t>Но! Они </a:t>
            </a:r>
            <a:r>
              <a:rPr lang="ru-RU" sz="1200" b="1" dirty="0" smtClean="0"/>
              <a:t>существуют в объекте</a:t>
            </a:r>
            <a:r>
              <a:rPr lang="ru-RU" sz="1200" dirty="0" smtClean="0"/>
              <a:t> потомка (то есть память выделена), и к ним можно получать </a:t>
            </a:r>
            <a:r>
              <a:rPr lang="ru-RU" sz="1200" b="1" dirty="0" smtClean="0"/>
              <a:t>доступ косвенно</a:t>
            </a:r>
            <a:r>
              <a:rPr lang="ru-RU" sz="1200" dirty="0" smtClean="0"/>
              <a:t> через защищённые или публичные методы/свойства базового класса.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00550" y="2002126"/>
            <a:ext cx="33354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❌</a:t>
            </a:r>
            <a:r>
              <a:rPr lang="en-US" sz="1100" dirty="0" smtClean="0"/>
              <a:t> </a:t>
            </a:r>
            <a:r>
              <a:rPr lang="ru-RU" sz="1100" dirty="0" smtClean="0"/>
              <a:t>Прямой доступ — невозможен</a:t>
            </a: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ShowSecret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❌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Ошибка компиляции: </a:t>
            </a: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// '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secret'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недоступен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);</a:t>
            </a:r>
            <a:endParaRPr lang="ru-RU" sz="1100" dirty="0" smtClean="0">
              <a:solidFill>
                <a:srgbClr val="FF0000"/>
              </a:solidFill>
              <a:latin typeface="Consolas"/>
            </a:endParaRP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73810" y="2002127"/>
            <a:ext cx="40626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✅</a:t>
            </a:r>
            <a:r>
              <a:rPr lang="en-US" sz="1100" dirty="0" smtClean="0"/>
              <a:t> </a:t>
            </a:r>
            <a:r>
              <a:rPr lang="ru-RU" sz="1100" dirty="0" smtClean="0"/>
              <a:t>Косвенный доступ через </a:t>
            </a:r>
            <a:r>
              <a:rPr lang="en-US" sz="1100" dirty="0" smtClean="0"/>
              <a:t>protected-</a:t>
            </a:r>
            <a:r>
              <a:rPr lang="ru-RU" sz="1100" dirty="0" smtClean="0"/>
              <a:t>метод</a:t>
            </a:r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latin typeface="Consolas"/>
              </a:rPr>
              <a:t>() =&gt;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200" b="1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b="1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RevealSecret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	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$"Inherited secret: {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()}"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852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23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7609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994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168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88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177566"/>
            <a:ext cx="82997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— это принцип, при котором мы выделяем только </a:t>
            </a:r>
            <a:r>
              <a:rPr lang="ru-RU" b="1" dirty="0" smtClean="0"/>
              <a:t>существенные характеристики</a:t>
            </a:r>
            <a:r>
              <a:rPr lang="ru-RU" dirty="0" smtClean="0"/>
              <a:t> объекта, </a:t>
            </a:r>
            <a:r>
              <a:rPr lang="ru-RU" b="1" dirty="0" smtClean="0"/>
              <a:t>скрывая детали реализации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ru-RU" dirty="0"/>
              <a:t>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72902" y="2890110"/>
            <a:ext cx="3513740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Пример: «Небесные тела». Кто-то представляет звезду, кто-то планету, кто-то метеорит, кто-то комету. И все варианты подходят.</a:t>
            </a:r>
          </a:p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Что между ними общего – все они находятся в космическом пространстве.</a:t>
            </a:r>
            <a:endParaRPr lang="ru-RU" i="1" dirty="0">
              <a:solidFill>
                <a:schemeClr val="accent2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5538" name="Picture 2" descr="Диаграмма: Астрономия. Небесные тела | Quizl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4774" y="2484938"/>
            <a:ext cx="3021883" cy="2266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1942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500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Основная идея абстракции - предоставить</a:t>
            </a:r>
            <a:r>
              <a:rPr lang="ru-RU" b="1" dirty="0"/>
              <a:t> общий интерфейс </a:t>
            </a:r>
            <a:r>
              <a:rPr lang="ru-RU" dirty="0"/>
              <a:t>для объекта. </a:t>
            </a:r>
          </a:p>
          <a:p>
            <a:endParaRPr lang="ru-RU" dirty="0" smtClean="0"/>
          </a:p>
          <a:p>
            <a:r>
              <a:rPr lang="ru-RU" dirty="0" smtClean="0"/>
              <a:t>У </a:t>
            </a:r>
            <a:r>
              <a:rPr lang="ru-RU" dirty="0"/>
              <a:t>каждого автомобиля есть колеса. В общем случае мы не знаем о колесах ничего: ни материала изготовления, ни </a:t>
            </a:r>
            <a:r>
              <a:rPr lang="ru-RU" dirty="0" smtClean="0"/>
              <a:t>диаметра. Но </a:t>
            </a:r>
            <a:r>
              <a:rPr lang="ru-RU" dirty="0"/>
              <a:t>мы знаем что они </a:t>
            </a:r>
            <a:r>
              <a:rPr lang="ru-RU" dirty="0" smtClean="0"/>
              <a:t>делают: колеса </a:t>
            </a:r>
            <a:r>
              <a:rPr lang="ru-RU" dirty="0"/>
              <a:t>- крутятся.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Разработчик будет знать, чем будет заниматься будущий объект типа, который будет унаследован от абстрактного. На данном этапе реализация - не является обязательной</a:t>
            </a:r>
            <a:r>
              <a:rPr lang="ru-RU" dirty="0" smtClean="0"/>
              <a:t>.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www.speckras.ru/file/i_pic/wh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395" y="1835147"/>
            <a:ext cx="3330882" cy="16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444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487233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Интерфейсы</a:t>
            </a:r>
          </a:p>
          <a:p>
            <a:endParaRPr lang="ru-RU" dirty="0" smtClean="0"/>
          </a:p>
          <a:p>
            <a:r>
              <a:rPr lang="ru-RU" sz="1200" b="1" dirty="0" smtClean="0"/>
              <a:t>Преимущества абстракции</a:t>
            </a:r>
          </a:p>
          <a:p>
            <a:r>
              <a:rPr lang="ru-RU" sz="1200" b="1" dirty="0" smtClean="0"/>
              <a:t>Сокрытие деталей.</a:t>
            </a:r>
            <a:r>
              <a:rPr lang="ru-RU" sz="1200" dirty="0" smtClean="0"/>
              <a:t> Пользователю не нужно знать, как реализованы методы, важно лишь, что они делают.</a:t>
            </a:r>
          </a:p>
          <a:p>
            <a:r>
              <a:rPr lang="ru-RU" sz="1200" b="1" dirty="0" smtClean="0"/>
              <a:t>Повышение удобства поддержки кода.</a:t>
            </a:r>
            <a:r>
              <a:rPr lang="ru-RU" sz="1200" dirty="0" smtClean="0"/>
              <a:t> Как пример</a:t>
            </a:r>
            <a:r>
              <a:rPr lang="en-US" sz="1200" dirty="0" smtClean="0"/>
              <a:t>: </a:t>
            </a:r>
            <a:r>
              <a:rPr lang="ru-RU" sz="1200" dirty="0" smtClean="0"/>
              <a:t>изменение внутренней логики не затрагивает интерфейс.</a:t>
            </a:r>
          </a:p>
          <a:p>
            <a:r>
              <a:rPr lang="ru-RU" sz="1200" b="1" dirty="0" smtClean="0"/>
              <a:t>Унификация.</a:t>
            </a:r>
            <a:r>
              <a:rPr lang="ru-RU" sz="1200" dirty="0" smtClean="0"/>
              <a:t> Абстракция задаёт единый интерфейс для работы с объектами разных типов, обеспечивая их взаимозаменяемость.</a:t>
            </a:r>
          </a:p>
          <a:p>
            <a:endParaRPr lang="ru-RU" sz="1200" dirty="0"/>
          </a:p>
          <a:p>
            <a:r>
              <a:rPr lang="ru-RU" sz="1200" dirty="0" smtClean="0"/>
              <a:t>Важным </a:t>
            </a:r>
            <a:r>
              <a:rPr lang="ru-RU" sz="1200" dirty="0"/>
              <a:t>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  <a:p>
            <a:endParaRPr lang="ru-RU" sz="12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5567153" y="1775879"/>
            <a:ext cx="276334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 class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AbstractAnimal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IAnimal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1721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интерфейсах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2991"/>
            <a:ext cx="36050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Интерфейс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ссылочный тип, который может определять некоторый функционал - набор методов и свойств без реализации.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Затем этот функционал реализуют классы и структуры, которые применяют данные интерфейсы.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Начиная с версии C# 8.0 интерфейсы поддерживают реализацию методов и свойств по умолчанию.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51072" y="1172991"/>
            <a:ext cx="4504494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interface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ISoldier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ToDo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Health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{ 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100" dirty="0" smtClean="0">
                <a:latin typeface="Consolas"/>
              </a:rPr>
              <a:t> </a:t>
            </a:r>
          </a:p>
          <a:p>
            <a:r>
              <a:rPr lang="en-US" sz="1100" dirty="0" smtClean="0">
                <a:latin typeface="Consolas"/>
              </a:rPr>
              <a:t>        { </a:t>
            </a:r>
          </a:p>
          <a:p>
            <a:r>
              <a:rPr lang="en-US" sz="1100" dirty="0" smtClean="0">
                <a:latin typeface="Consolas"/>
              </a:rPr>
              <a:t>    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100" dirty="0" smtClean="0">
                <a:latin typeface="Consolas"/>
              </a:rPr>
              <a:t>; </a:t>
            </a:r>
          </a:p>
          <a:p>
            <a:r>
              <a:rPr lang="en-US" sz="1100" dirty="0" smtClean="0">
                <a:latin typeface="Consolas"/>
              </a:rPr>
              <a:t>        } 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SubmitRapport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Солдат сдал раппорт!"</a:t>
            </a:r>
            <a:r>
              <a:rPr lang="ru-RU" sz="1100" dirty="0" smtClean="0">
                <a:latin typeface="Consolas"/>
              </a:rPr>
              <a:t>);</a:t>
            </a: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18067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абстрактных классах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4114"/>
            <a:ext cx="3936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/>
              <a:t>Абстрактный класс </a:t>
            </a:r>
            <a:r>
              <a:rPr lang="ru-RU" sz="1200" dirty="0" smtClean="0"/>
              <a:t>— это класс, который помечен ключевым словом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ru-RU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/>
              <a:t>и</a:t>
            </a:r>
            <a:r>
              <a:rPr lang="ru-RU" sz="1200" i="1" dirty="0" smtClean="0"/>
              <a:t> может</a:t>
            </a:r>
            <a:r>
              <a:rPr lang="ru-RU" sz="1200" dirty="0" smtClean="0"/>
              <a:t> содержать методы без реализации. Такие методы называются абстрактными.</a:t>
            </a:r>
          </a:p>
          <a:p>
            <a:endParaRPr lang="ru-RU" sz="1200" dirty="0" smtClean="0"/>
          </a:p>
          <a:p>
            <a:r>
              <a:rPr lang="ru-RU" sz="1200" dirty="0" smtClean="0"/>
              <a:t>Абстрактные классы</a:t>
            </a:r>
            <a:r>
              <a:rPr lang="en-US" sz="1200" dirty="0" smtClean="0"/>
              <a:t> </a:t>
            </a:r>
            <a:r>
              <a:rPr lang="ru-RU" sz="1200" dirty="0" smtClean="0"/>
              <a:t>и их отличия от интерфейсов: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Абстрактный класс может содержать конструктор, что позволяет инициализировать данные.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Поддерживает только одиночное наследование.</a:t>
            </a:r>
          </a:p>
          <a:p>
            <a:pPr marL="342900" indent="-342900">
              <a:buAutoNum type="arabicPeriod"/>
            </a:pPr>
            <a:endParaRPr lang="ru-RU" sz="12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759177" y="1164114"/>
            <a:ext cx="372817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 class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Human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abstract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JustGo</a:t>
            </a:r>
            <a:r>
              <a:rPr lang="en-US" sz="1100" dirty="0" smtClean="0">
                <a:latin typeface="Consolas"/>
              </a:rPr>
              <a:t>();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GetName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Human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100" dirty="0" smtClean="0">
                <a:latin typeface="Consolas"/>
              </a:rPr>
              <a:t>.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38711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55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194853" y="1009925"/>
            <a:ext cx="364496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   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Выведет: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Dog barks</a:t>
            </a:r>
            <a:endParaRPr lang="ru-RU" sz="11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 smtClean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GetName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100" dirty="0"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  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278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74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методов и свойств объявленных в базовом классе.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11337" y="1177787"/>
            <a:ext cx="4632663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Абстрактный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метод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—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без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реализации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041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249562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56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53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06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12102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95700" y="1009925"/>
            <a:ext cx="404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Полиморфизм(в биологии)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существование в пределах одного вида несколько четко морфологически отличающихся форм.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907339"/>
            <a:ext cx="3743643" cy="24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64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88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strings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ints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100" dirty="0"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latin typeface="Consolas" panose="020B0609020204030204" pitchFamily="49" charset="0"/>
              </a:rPr>
              <a:t>&gt;();</a:t>
            </a:r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6507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93" y="2729783"/>
            <a:ext cx="4871409" cy="179542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4748574" y="1009925"/>
            <a:ext cx="39422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AdHoc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1601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методе/свойстве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527550" y="1009925"/>
            <a:ext cx="4163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49" y="1120768"/>
            <a:ext cx="3623709" cy="200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4258" y="1120768"/>
            <a:ext cx="46640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Animal.Speak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Dog.Speak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973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70733" y="1296697"/>
            <a:ext cx="4163853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 smtClean="0">
                <a:solidFill>
                  <a:srgbClr val="0000FF"/>
                </a:solidFill>
                <a:latin typeface="Consolas"/>
                <a:hlinkClick r:id="rId3"/>
              </a:rPr>
              <a:t>new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не переопределяет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, а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скрывает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метод базового класса в производном классе.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Поведение определяется </a:t>
            </a:r>
            <a:r>
              <a:rPr lang="ru-RU" b="1" dirty="0" smtClean="0"/>
              <a:t>типом переменной(ссылки)</a:t>
            </a:r>
            <a:r>
              <a:rPr lang="ru-RU" dirty="0" smtClean="0"/>
              <a:t>, а </a:t>
            </a:r>
            <a:r>
              <a:rPr lang="ru-RU" b="1" dirty="0" smtClean="0"/>
              <a:t>не типом объекта </a:t>
            </a:r>
            <a:r>
              <a:rPr lang="en-US" dirty="0" smtClean="0"/>
              <a:t>(</a:t>
            </a:r>
            <a:r>
              <a:rPr lang="ru-RU" dirty="0" smtClean="0"/>
              <a:t>нарушается </a:t>
            </a:r>
            <a:r>
              <a:rPr lang="ru-RU" dirty="0" err="1" smtClean="0"/>
              <a:t>полифморфизм</a:t>
            </a:r>
            <a:r>
              <a:rPr lang="en-US" dirty="0" smtClean="0"/>
              <a:t>).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Зачем нужен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dirty="0" smtClean="0"/>
              <a:t>?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Чтобы </a:t>
            </a:r>
            <a:r>
              <a:rPr lang="ru-RU" b="1" dirty="0" smtClean="0"/>
              <a:t>явно указать</a:t>
            </a:r>
            <a:r>
              <a:rPr lang="ru-RU" dirty="0" smtClean="0"/>
              <a:t>, что </a:t>
            </a:r>
            <a:r>
              <a:rPr lang="ru-RU" b="1" dirty="0" smtClean="0"/>
              <a:t>намеренно</a:t>
            </a:r>
            <a:r>
              <a:rPr lang="ru-RU" dirty="0" smtClean="0"/>
              <a:t> скрывается член базового класса</a:t>
            </a:r>
            <a:r>
              <a:rPr lang="en-US" dirty="0" smtClean="0"/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В большинстве случаев скрытие может привести к неожиданным последствиям, поэтому к нему нужно </a:t>
            </a:r>
            <a:r>
              <a:rPr lang="ru-RU" b="1" i="1" dirty="0" smtClean="0"/>
              <a:t>относиться с осторожностью</a:t>
            </a:r>
            <a:r>
              <a:rPr lang="ru-RU" dirty="0" smtClean="0"/>
              <a:t>. </a:t>
            </a:r>
            <a:endParaRPr lang="en-US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6170667" y="2337429"/>
            <a:ext cx="2807637" cy="6001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 из базового класса вызывается, если переменная объявлена как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даже если объект фактически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Derived</a:t>
            </a:r>
            <a:endParaRPr lang="ru-RU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06462" y="1314142"/>
            <a:ext cx="39859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Animal.Speak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Dog.Speak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    </a:t>
            </a:r>
            <a:endParaRPr lang="en-US" sz="1200" dirty="0" smtClean="0">
              <a:latin typeface="Consolas"/>
            </a:endParaRP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"Animal speaks"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"Dog barks"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9824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shapes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7998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Для любителей видеоигр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5"/>
            <a:ext cx="4714086" cy="287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шутерах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довольно часто можно встретить смену оружия у игрока.</a:t>
            </a:r>
          </a:p>
          <a:p>
            <a:pPr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Допустим игрок выбирает оружие для персонажа игры,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кликая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 объект из списка.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Полиморфизм подразумевает, что объекты программно выглядят одинаково для объекта персонажа, так как реализуют один и тот же интерфейс(абстракция).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Смена оружия не влечет за собой внесения каких-либо изменений в код. Данное поведение и </a:t>
            </a:r>
            <a:r>
              <a:rPr lang="ru-RU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является проявлением полиморфизма.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292" y="907884"/>
            <a:ext cx="2711153" cy="385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6320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</a:t>
            </a:r>
            <a:r>
              <a:rPr lang="ru-RU" smtClean="0"/>
              <a:t>и сделает то, </a:t>
            </a:r>
            <a:r>
              <a:rPr lang="ru-RU" dirty="0" smtClean="0"/>
              <a:t>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val="125972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ru-RU" dirty="0" err="1" smtClean="0"/>
              <a:t>currentTool</a:t>
            </a:r>
            <a:r>
              <a:rPr lang="ru-RU" dirty="0" smtClean="0"/>
              <a:t> типа </a:t>
            </a:r>
            <a:r>
              <a:rPr lang="ru-RU" dirty="0" err="1" smtClean="0"/>
              <a:t>ITool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и свойство </a:t>
            </a:r>
            <a:r>
              <a:rPr lang="ru-RU" dirty="0" err="1" smtClean="0"/>
              <a:t>currentClothSet</a:t>
            </a:r>
            <a:r>
              <a:rPr lang="ru-RU" dirty="0" smtClean="0"/>
              <a:t> типа </a:t>
            </a:r>
          </a:p>
          <a:p>
            <a:r>
              <a:rPr lang="ru-RU" dirty="0" err="1" smtClean="0"/>
              <a:t>ICloth</a:t>
            </a:r>
            <a:r>
              <a:rPr lang="en-US" dirty="0" smtClean="0"/>
              <a:t>S</a:t>
            </a:r>
            <a:r>
              <a:rPr lang="ru-RU" dirty="0" err="1" smtClean="0"/>
              <a:t>et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1.3 Добавить метод </a:t>
            </a:r>
            <a:r>
              <a:rPr lang="ru-RU" dirty="0" err="1" smtClean="0"/>
              <a:t>SetNextTools</a:t>
            </a:r>
            <a:r>
              <a:rPr lang="ru-RU" dirty="0" smtClean="0"/>
              <a:t>()</a:t>
            </a:r>
          </a:p>
          <a:p>
            <a:r>
              <a:rPr lang="ru-RU" dirty="0" smtClean="0"/>
              <a:t>1.4 Добавить метод </a:t>
            </a:r>
            <a:r>
              <a:rPr lang="ru-RU" dirty="0" err="1" smtClean="0"/>
              <a:t>ChangeClothes</a:t>
            </a:r>
            <a:r>
              <a:rPr lang="ru-RU" dirty="0" smtClean="0"/>
              <a:t>(</a:t>
            </a:r>
            <a:r>
              <a:rPr lang="ru-RU" dirty="0" err="1" smtClean="0"/>
              <a:t>IClothset</a:t>
            </a:r>
            <a:r>
              <a:rPr lang="ru-RU" dirty="0" smtClean="0"/>
              <a:t> </a:t>
            </a:r>
            <a:r>
              <a:rPr lang="ru-RU" dirty="0" err="1" smtClean="0"/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allTools</a:t>
            </a:r>
            <a:r>
              <a:rPr lang="ru-RU" dirty="0" smtClean="0"/>
              <a:t> типа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ITool</a:t>
            </a:r>
            <a:r>
              <a:rPr lang="ru-RU" dirty="0" smtClean="0"/>
              <a:t>&gt;. 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метод </a:t>
            </a:r>
            <a:r>
              <a:rPr lang="ru-RU" dirty="0" err="1" smtClean="0"/>
              <a:t>ShootViaCurrentTool</a:t>
            </a:r>
            <a:r>
              <a:rPr lang="ru-RU" dirty="0" smtClean="0"/>
              <a:t>()</a:t>
            </a:r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Описать интерфейс </a:t>
            </a:r>
            <a:r>
              <a:rPr lang="ru-RU" dirty="0" err="1" smtClean="0"/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ru-RU" dirty="0" err="1" smtClean="0"/>
              <a:t>Shoot</a:t>
            </a:r>
            <a:r>
              <a:rPr lang="ru-RU" dirty="0" smtClean="0"/>
              <a:t>() 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 Описать интерфейс </a:t>
            </a:r>
            <a:r>
              <a:rPr lang="ru-RU" dirty="0" err="1" smtClean="0"/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10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ru-RU" dirty="0" err="1" smtClean="0"/>
              <a:t>currentTool</a:t>
            </a:r>
            <a:r>
              <a:rPr lang="ru-RU" dirty="0" smtClean="0"/>
              <a:t> 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Выстрелить текущим оружием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440" y="2836311"/>
            <a:ext cx="6833870" cy="18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09001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2526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561354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82177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20848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11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96523" y="2553696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35349" y="2667206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99901"/>
            <a:ext cx="7113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</a:p>
        </p:txBody>
      </p:sp>
      <p:pic>
        <p:nvPicPr>
          <p:cNvPr id="79876" name="Picture 4" descr="https://lh7-rt.googleusercontent.com/slidesz/AGV_vUfBAh14117XBEAqtSepoNSzBb2WeAq3IYHfQYLk6IoQ1o1vvU24b-7zJNJFqAAilsQEtQR7HI4xu6_uk4mcbhWhpHKpnq54h3tqNQBPQRNVcGhMEODGGwcJGaIyzlfCJri1NgsM6IO2aO0vpzRqlpazILP4ueo=s2048?key=j_orzxdcFzmLafYJrIFlz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6199" y="2951855"/>
            <a:ext cx="619381" cy="619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403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5882</TotalTime>
  <Words>2915</Words>
  <Application>Microsoft Office PowerPoint</Application>
  <PresentationFormat>Экран (16:9)</PresentationFormat>
  <Paragraphs>695</Paragraphs>
  <Slides>75</Slides>
  <Notes>75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75</vt:i4>
      </vt:variant>
    </vt:vector>
  </HeadingPairs>
  <TitlesOfParts>
    <vt:vector size="85" baseType="lpstr">
      <vt:lpstr>Arial</vt:lpstr>
      <vt:lpstr>Courier New</vt:lpstr>
      <vt:lpstr>Arial Unicode MS</vt:lpstr>
      <vt:lpstr>Avenir</vt:lpstr>
      <vt:lpstr>HeliosExtC</vt:lpstr>
      <vt:lpstr>Calibri</vt:lpstr>
      <vt:lpstr>Consolas</vt:lpstr>
      <vt:lpstr>Segoe UI</vt:lpstr>
      <vt:lpstr>Roboto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Best Practice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Множественное наследование запрещено</vt:lpstr>
      <vt:lpstr>Почему в C# множественное наследование запрещено</vt:lpstr>
      <vt:lpstr>Транзитивное наследование</vt:lpstr>
      <vt:lpstr>Ключевое слово base</vt:lpstr>
      <vt:lpstr>Подраздел: нюансы наследования</vt:lpstr>
      <vt:lpstr>Некоторые нюансы наследования</vt:lpstr>
      <vt:lpstr> Запечатанные(sealed) классы</vt:lpstr>
      <vt:lpstr> Запечатанные(sealed) методы</vt:lpstr>
      <vt:lpstr>Конструкторы</vt:lpstr>
      <vt:lpstr>Статические члены</vt:lpstr>
      <vt:lpstr>Приватные члены</vt:lpstr>
      <vt:lpstr>Вопросы, на которые отвечает наследование</vt:lpstr>
      <vt:lpstr>Решение задач</vt:lpstr>
      <vt:lpstr>Решение задач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Кратко об интерфейсах</vt:lpstr>
      <vt:lpstr>Кратко об абстрактных классах</vt:lpstr>
      <vt:lpstr>Ключевое слово abstract</vt:lpstr>
      <vt:lpstr>Ключевое слово override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Ключевое слово virtual</vt:lpstr>
      <vt:lpstr>Ключевое слово override</vt:lpstr>
      <vt:lpstr>Ключевое слово new</vt:lpstr>
      <vt:lpstr>Полиморфизм в действии</vt:lpstr>
      <vt:lpstr>Для любителей видеоигр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572</cp:revision>
  <dcterms:modified xsi:type="dcterms:W3CDTF">2025-07-18T14:34:41Z</dcterms:modified>
</cp:coreProperties>
</file>